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<Relationship Id="rId3" Type="http://schemas.openxmlformats.org/officeDocument/2006/relationships/extended-properties" Target="docProps/app.xml"/>
 <Relationship Id="rId2" Type="http://schemas.openxmlformats.org/package/2006/relationships/metadata/core-properties" Target="docProps/core.xml"/>
 <Relationship Id="rId1" Type="http://schemas.openxmlformats.org/officeDocument/2006/relationships/officeDocument" Target="ppt/presentation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</p:sldIdLst>
  <p:sldSz cx="9144000" cy="6858000" type="screen4x3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/>
</file>

<file path=ppt/_rels/presentation.xml.rels><?xml version="1.0" encoding="UTF-8" standalone="yes"?>
<Relationships xmlns="http://schemas.openxmlformats.org/package/2006/relationships">
 <Relationship Id="rId1" Type="http://schemas.openxmlformats.org/officeDocument/2006/relationships/slideMaster" Target="slideMasters/slideMaster1.xml"/>
 <Relationship Id="rId2" Type="http://schemas.openxmlformats.org/officeDocument/2006/relationships/theme" Target="theme/theme1.xml"/>
 <Relationship Id="rId3" Type="http://schemas.openxmlformats.org/officeDocument/2006/relationships/slide" Target="slides/slide1.xml"/>
 <Relationship Id="rId4" Type="http://schemas.openxmlformats.org/officeDocument/2006/relationships/slide" Target="slides/slide2.xml"/>
 <Relationship Id="rId5" Type="http://schemas.openxmlformats.org/officeDocument/2006/relationships/slide" Target="slides/slide3.xml"/>
 <Relationship Id="rId6" Type="http://schemas.openxmlformats.org/officeDocument/2006/relationships/slide" Target="slides/slide4.xml"/>
 <Relationship Id="rId7" Type="http://schemas.openxmlformats.org/officeDocument/2006/relationships/slide" Target="slides/slide5.xml"/>
 <Relationship Id="rId8" Type="http://schemas.openxmlformats.org/officeDocument/2006/relationships/slide" Target="slides/slide6.xml"/>
 <Relationship Id="rId9" Type="http://schemas.openxmlformats.org/officeDocument/2006/relationships/slide" Target="slides/slide7.xml"/>
 <Relationship Id="rId10" Type="http://schemas.openxmlformats.org/officeDocument/2006/relationships/slide" Target="slides/slide8.xml"/>
 <Relationship Id="rId11" Type="http://schemas.openxmlformats.org/officeDocument/2006/relationships/slide" Target="slides/slide9.xml"/>
 <Relationship Id="rId12" Type="http://schemas.openxmlformats.org/officeDocument/2006/relationships/slide" Target="slides/slide10.xml"/>
 <Relationship Id="rId13" Type="http://schemas.openxmlformats.org/officeDocument/2006/relationships/slide" Target="slides/slide11.xml"/>
 <Relationship Id="rId14" Type="http://schemas.openxmlformats.org/officeDocument/2006/relationships/slide" Target="slides/slide12.xml"/>
 <Relationship Id="rId15" Type="http://schemas.openxmlformats.org/officeDocument/2006/relationships/slide" Target="slides/slide13.xml"/>
 <Relationship Id="rId16" Type="http://schemas.openxmlformats.org/officeDocument/2006/relationships/slide" Target="slides/slide14.xml"/>
 <Relationship Id="rId17" Type="http://schemas.openxmlformats.org/officeDocument/2006/relationships/slide" Target="slides/slide15.xml"/>
 <Relationship Id="rId18" Type="http://schemas.openxmlformats.org/officeDocument/2006/relationships/slide" Target="slides/slide16.xml"/>
 <Relationship Id="rId19" Type="http://schemas.openxmlformats.org/officeDocument/2006/relationships/slide" Target="slides/slide17.xml"/>
 <Relationship Id="rId20" Type="http://schemas.openxmlformats.org/officeDocument/2006/relationships/slide" Target="slides/slide18.xml"/>
 <Relationship Id="rId21" Type="http://schemas.openxmlformats.org/officeDocument/2006/relationships/slide" Target="slides/slide19.xml"/>
 <Relationship Id="rId22" Type="http://schemas.openxmlformats.org/officeDocument/2006/relationships/slide" Target="slides/slide20.xml"/>
 <Relationship Id="rId23" Type="http://schemas.openxmlformats.org/officeDocument/2006/relationships/slide" Target="slides/slide21.xml"/>
 <Relationship Id="rId24" Type="http://schemas.openxmlformats.org/officeDocument/2006/relationships/slide" Target="slides/slide22.xml"/>
 <Relationship Id="rId25" Type="http://schemas.openxmlformats.org/officeDocument/2006/relationships/slide" Target="slides/slide23.xml"/>
 <Relationship Id="rId26" Type="http://schemas.openxmlformats.org/officeDocument/2006/relationships/slide" Target="slides/slide24.xml"/>
 <Relationship Id="rId27" Type="http://schemas.openxmlformats.org/officeDocument/2006/relationships/slide" Target="slides/slide25.xml"/>
 <Relationship Id="rId28" Type="http://schemas.openxmlformats.org/officeDocument/2006/relationships/slide" Target="slides/slide26.xml"/>
 <Relationship Id="rId29" Type="http://schemas.openxmlformats.org/officeDocument/2006/relationships/slide" Target="slides/slide27.xml"/>
 <Relationship Id="rId30" Type="http://schemas.openxmlformats.org/officeDocument/2006/relationships/slide" Target="slides/slide28.xml"/>
 <Relationship Id="rId31" Type="http://schemas.openxmlformats.org/officeDocument/2006/relationships/slide" Target="slides/slide29.xml"/>
 <Relationship Id="rId32" Type="http://schemas.openxmlformats.org/officeDocument/2006/relationships/slide" Target="slides/slide30.xml"/>
 <Relationship Id="rId33" Type="http://schemas.openxmlformats.org/officeDocument/2006/relationships/slide" Target="slides/slide31.xml"/>
 <Relationship Id="rId34" Type="http://schemas.openxmlformats.org/officeDocument/2006/relationships/slide" Target="slides/slide32.xml"/>
 <Relationship Id="rId35" Type="http://schemas.openxmlformats.org/officeDocument/2006/relationships/slide" Target="slides/slide33.xml"/>
 <Relationship Id="rId36" Type="http://schemas.openxmlformats.org/officeDocument/2006/relationships/slide" Target="slides/slide34.xml"/>
 <Relationship Id="rId37" Type="http://schemas.openxmlformats.org/officeDocument/2006/relationships/slide" Target="slides/slide35.xml"/>
 <Relationship Id="rId38" Type="http://schemas.openxmlformats.org/officeDocument/2006/relationships/slide" Target="slides/slide36.xml"/>
 <Relationship Id="rId39" Type="http://schemas.openxmlformats.org/officeDocument/2006/relationships/slide" Target="slides/slide37.xml"/>
 <Relationship Id="rId40" Type="http://schemas.openxmlformats.org/officeDocument/2006/relationships/slide" Target="slides/slide38.xml"/>
 <Relationship Id="rId41" Type="http://schemas.openxmlformats.org/officeDocument/2006/relationships/slide" Target="slides/slide39.xml"/>
 <Relationship Id="rId42" Type="http://schemas.openxmlformats.org/officeDocument/2006/relationships/slide" Target="slides/slide40.xml"/>
 <Relationship Id="rId43" Type="http://schemas.openxmlformats.org/officeDocument/2006/relationships/slide" Target="slides/slide41.xml"/>
 <Relationship Id="rId44" Type="http://schemas.openxmlformats.org/officeDocument/2006/relationships/slide" Target="slides/slide42.xml"/>
 <Relationship Id="rId45" Type="http://schemas.openxmlformats.org/officeDocument/2006/relationships/slide" Target="slides/slide43.xml"/>
 <Relationship Id="rId46" Type="http://schemas.openxmlformats.org/officeDocument/2006/relationships/slide" Target="slides/slide44.xml"/>
 <Relationship Id="rId47" Type="http://schemas.openxmlformats.org/officeDocument/2006/relationships/slide" Target="slides/slide45.xml"/>
 <Relationship Id="rId48" Type="http://schemas.openxmlformats.org/officeDocument/2006/relationships/slide" Target="slides/slide46.xml"/>
 <Relationship Id="rId49" Type="http://schemas.openxmlformats.org/officeDocument/2006/relationships/slide" Target="slides/slide47.xml"/>
 <Relationship Id="rId50" Type="http://schemas.openxmlformats.org/officeDocument/2006/relationships/slide" Target="slides/slide48.xml"/>
 <Relationship Id="rId51" Type="http://schemas.openxmlformats.org/officeDocument/2006/relationships/slide" Target="slides/slide49.xml"/>
 <Relationship Id="rId52" Type="http://schemas.openxmlformats.org/officeDocument/2006/relationships/slide" Target="slides/slide50.xml"/>
 <Relationship Id="rId53" Type="http://schemas.openxmlformats.org/officeDocument/2006/relationships/slide" Target="slides/slide51.xml"/>
 <Relationship Id="rId54" Type="http://schemas.openxmlformats.org/officeDocument/2006/relationships/slide" Target="slides/slide52.xml"/>
 <Relationship Id="rId55" Type="http://schemas.openxmlformats.org/officeDocument/2006/relationships/slide" Target="slides/slide53.xml"/>
 <Relationship Id="rId56" Type="http://schemas.openxmlformats.org/officeDocument/2006/relationships/slide" Target="slides/slide54.xml"/>
 <Relationship Id="rId57" Type="http://schemas.openxmlformats.org/officeDocument/2006/relationships/slide" Target="slides/slide55.xml"/>
 <Relationship Id="rId58" Type="http://schemas.openxmlformats.org/officeDocument/2006/relationships/slide" Target="slides/slide56.xml"/>
 <Relationship Id="rId59" Type="http://schemas.openxmlformats.org/officeDocument/2006/relationships/slide" Target="slides/slide57.xml"/>
 <Relationship Id="rId60" Type="http://schemas.openxmlformats.org/officeDocument/2006/relationships/slide" Target="slides/slide58.xml"/>
 <Relationship Id="rId61" Type="http://schemas.openxmlformats.org/officeDocument/2006/relationships/slide" Target="slides/slide59.xml"/>
 <Relationship Id="rId62" Type="http://schemas.openxmlformats.org/officeDocument/2006/relationships/slide" Target="slides/slide60.xml"/>
 <Relationship Id="rId63" Type="http://schemas.openxmlformats.org/officeDocument/2006/relationships/slide" Target="slides/slide61.xml"/>
 <Relationship Id="rId64" Type="http://schemas.openxmlformats.org/officeDocument/2006/relationships/slide" Target="slides/slide62.xml"/>
 <Relationship Id="rId65" Type="http://schemas.openxmlformats.org/officeDocument/2006/relationships/presProps" Target="presProps.xml"/>
 <Relationship Id="rId66" Type="http://schemas.openxmlformats.org/officeDocument/2006/relationships/viewProps" Target="viewProps.xml"/>
 <Relationship Id="rId6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16/04/2009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?#?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1.xml"/>
 <Relationship Id="rId2" Type="http://schemas.openxmlformats.org/officeDocument/2006/relationships/slideLayout" Target="../slideLayouts/slideLayout2.xml"/>
 <Relationship Id="rId3" Type="http://schemas.openxmlformats.org/officeDocument/2006/relationships/slideLayout" Target="../slideLayouts/slideLayout3.xml"/>
 <Relationship Id="rId4" Type="http://schemas.openxmlformats.org/officeDocument/2006/relationships/slideLayout" Target="../slideLayouts/slideLayout4.xml"/>
 <Relationship Id="rId5" Type="http://schemas.openxmlformats.org/officeDocument/2006/relationships/slideLayout" Target="../slideLayouts/slideLayout5.xml"/>
 <Relationship Id="rId6" Type="http://schemas.openxmlformats.org/officeDocument/2006/relationships/slideLayout" Target="../slideLayouts/slideLayout6.xml"/>
 <Relationship Id="rId7" Type="http://schemas.openxmlformats.org/officeDocument/2006/relationships/slideLayout" Target="../slideLayouts/slideLayout7.xml"/>
 <Relationship Id="rId8" Type="http://schemas.openxmlformats.org/officeDocument/2006/relationships/slideLayout" Target="../slideLayouts/slideLayout8.xml"/>
 <Relationship Id="rId9" Type="http://schemas.openxmlformats.org/officeDocument/2006/relationships/slideLayout" Target="../slideLayouts/slideLayout9.xml"/>
 <Relationship Id="rId10" Type="http://schemas.openxmlformats.org/officeDocument/2006/relationships/slideLayout" Target="../slideLayouts/slideLayout10.xml"/>
 <Relationship Id="rId11" Type="http://schemas.openxmlformats.org/officeDocument/2006/relationships/slideLayout" Target="../slideLayouts/slideLayout11.xml"/>
 <Relationship Id="rId1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16/04/2009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&lt;#&gt;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logoW_2x1.png"/>
 <Relationship Id="rId3" Type="http://schemas.openxmlformats.org/officeDocument/2006/relationships/image" Target="../media/icon2.png"/>
</Relationships>

</file>

<file path=ppt/slides/_rels/slide1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35.png"/>
</Relationships>

</file>

<file path=ppt/slides/_rels/slide1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39.png"/>
</Relationships>

</file>

<file path=ppt/slides/_rels/slide1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8011-1500975712907912343.png"/>
 <Relationship Id="rId3" Type="http://schemas.openxmlformats.org/officeDocument/2006/relationships/image" Target="../media/icon45.png"/>
</Relationships>

</file>

<file path=ppt/slides/_rels/slide1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8011-1500975713580980647.png"/>
 <Relationship Id="rId3" Type="http://schemas.openxmlformats.org/officeDocument/2006/relationships/image" Target="../media/icon49.png"/>
</Relationships>

</file>

<file path=ppt/slides/_rels/slide1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8050-1500975715711301551.png"/>
 <Relationship Id="rId3" Type="http://schemas.openxmlformats.org/officeDocument/2006/relationships/image" Target="../media/icon53.png"/>
</Relationships>

</file>

<file path=ppt/slides/_rels/slide1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55.png"/>
</Relationships>

</file>

<file path=ppt/slides/_rels/slide1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8050-1500975717703756659.png"/>
 <Relationship Id="rId3" Type="http://schemas.openxmlformats.org/officeDocument/2006/relationships/image" Target="../media/icon61.png"/>
</Relationships>

</file>

<file path=ppt/slides/_rels/slide1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63.png"/>
</Relationships>

</file>

<file path=ppt/slides/_rels/slide1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8050-1500975718792010867.png"/>
 <Relationship Id="rId3" Type="http://schemas.openxmlformats.org/officeDocument/2006/relationships/image" Target="../media/icon69.png"/>
</Relationships>

</file>

<file path=ppt/slides/_rels/slide1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71.png"/>
</Relationships>

</file>

<file path=ppt/slides/_rels/slide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4.png"/>
</Relationships>

</file>

<file path=ppt/slides/_rels/slide2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8050-1500975719518327075.png"/>
 <Relationship Id="rId3" Type="http://schemas.openxmlformats.org/officeDocument/2006/relationships/image" Target="../media/icon77.png"/>
</Relationships>

</file>

<file path=ppt/slides/_rels/slide2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79.png"/>
</Relationships>

</file>

<file path=ppt/slides/_rels/slide2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8050-1500975721485278183.png"/>
 <Relationship Id="rId3" Type="http://schemas.openxmlformats.org/officeDocument/2006/relationships/image" Target="../media/icon85.png"/>
</Relationships>

</file>

<file path=ppt/slides/_rels/slide2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87.png"/>
</Relationships>

</file>

<file path=ppt/slides/_rels/slide2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89-1500975722660438491.png"/>
 <Relationship Id="rId3" Type="http://schemas.openxmlformats.org/officeDocument/2006/relationships/image" Target="../media/icon93.png"/>
</Relationships>

</file>

<file path=ppt/slides/_rels/slide2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1-1500975723234173295.png"/>
 <Relationship Id="rId3" Type="http://schemas.openxmlformats.org/officeDocument/2006/relationships/image" Target="../media/icon97.png"/>
</Relationships>

</file>

<file path=ppt/slides/_rels/slide2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99.png"/>
</Relationships>

</file>

<file path=ppt/slides/_rels/slide2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1-15009757266753907103.png"/>
 <Relationship Id="rId3" Type="http://schemas.openxmlformats.org/officeDocument/2006/relationships/image" Target="../media/icon105.png"/>
</Relationships>

</file>

<file path=ppt/slides/_rels/slide2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07.png"/>
</Relationships>

</file>

<file path=ppt/slides/_rels/slide2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1-15009757282502268111.png"/>
 <Relationship Id="rId3" Type="http://schemas.openxmlformats.org/officeDocument/2006/relationships/image" Target="../media/icon113.png"/>
</Relationships>

</file>

<file path=ppt/slides/_rels/slide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9561-150097570917516028.png"/>
 <Relationship Id="rId3" Type="http://schemas.openxmlformats.org/officeDocument/2006/relationships/image" Target="../media/icon10.png"/>
</Relationships>

</file>

<file path=ppt/slides/_rels/slide3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15.png"/>
</Relationships>

</file>

<file path=ppt/slides/_rels/slide3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1-15009757295650935119.png"/>
 <Relationship Id="rId3" Type="http://schemas.openxmlformats.org/officeDocument/2006/relationships/image" Target="../media/icon121.png"/>
</Relationships>

</file>

<file path=ppt/slides/_rels/slide3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23.png"/>
</Relationships>

</file>

<file path=ppt/slides/_rels/slide3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1-15009757311460741127.png"/>
 <Relationship Id="rId3" Type="http://schemas.openxmlformats.org/officeDocument/2006/relationships/image" Target="../media/icon129.png"/>
</Relationships>

</file>

<file path=ppt/slides/_rels/slide3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31.png"/>
</Relationships>

</file>

<file path=ppt/slides/_rels/slide3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1-15009757326586711135.png"/>
 <Relationship Id="rId3" Type="http://schemas.openxmlformats.org/officeDocument/2006/relationships/image" Target="../media/icon137.png"/>
</Relationships>

</file>

<file path=ppt/slides/_rels/slide3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39.png"/>
</Relationships>

</file>

<file path=ppt/slides/_rels/slide3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1-15009757347453416143.png"/>
 <Relationship Id="rId3" Type="http://schemas.openxmlformats.org/officeDocument/2006/relationships/image" Target="../media/icon145.png"/>
</Relationships>

</file>

<file path=ppt/slides/_rels/slide3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47.png"/>
</Relationships>

</file>

<file path=ppt/slides/_rels/slide3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1-15009757354059455151.png"/>
 <Relationship Id="rId3" Type="http://schemas.openxmlformats.org/officeDocument/2006/relationships/image" Target="../media/icon153.png"/>
</Relationships>

</file>

<file path=ppt/slides/_rels/slide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2.png"/>
</Relationships>

</file>

<file path=ppt/slides/_rels/slide4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55.png"/>
</Relationships>

</file>

<file path=ppt/slides/_rels/slide4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76-15009757376029387159.png"/>
 <Relationship Id="rId3" Type="http://schemas.openxmlformats.org/officeDocument/2006/relationships/image" Target="../media/icon161.png"/>
</Relationships>

</file>

<file path=ppt/slides/_rels/slide4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8-15009757396597253163.png"/>
 <Relationship Id="rId3" Type="http://schemas.openxmlformats.org/officeDocument/2006/relationships/image" Target="../media/icon165.png"/>
</Relationships>

</file>

<file path=ppt/slides/_rels/slide4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67.png"/>
</Relationships>

</file>

<file path=ppt/slides/_rels/slide4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8-15009757403201636171.png"/>
 <Relationship Id="rId3" Type="http://schemas.openxmlformats.org/officeDocument/2006/relationships/image" Target="../media/icon173.png"/>
</Relationships>

</file>

<file path=ppt/slides/_rels/slide4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75.png"/>
</Relationships>

</file>

<file path=ppt/slides/_rels/slide4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8-1500975741598585179.png"/>
 <Relationship Id="rId3" Type="http://schemas.openxmlformats.org/officeDocument/2006/relationships/image" Target="../media/icon181.png"/>
</Relationships>

</file>

<file path=ppt/slides/_rels/slide4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83.png"/>
</Relationships>

</file>

<file path=ppt/slides/_rels/slide4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8-15009757433364105187.png"/>
 <Relationship Id="rId3" Type="http://schemas.openxmlformats.org/officeDocument/2006/relationships/image" Target="../media/icon189.png"/>
</Relationships>

</file>

<file path=ppt/slides/_rels/slide4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91.png"/>
</Relationships>

</file>

<file path=ppt/slides/_rels/slide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74-150097570979256616.png"/>
 <Relationship Id="rId3" Type="http://schemas.openxmlformats.org/officeDocument/2006/relationships/image" Target="../media/icon18.png"/>
</Relationships>

</file>

<file path=ppt/slides/_rels/slide5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98-15009757449459061195.png"/>
 <Relationship Id="rId3" Type="http://schemas.openxmlformats.org/officeDocument/2006/relationships/image" Target="../media/icon197.png"/>
</Relationships>

</file>

<file path=ppt/slides/_rels/slide5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199.png"/>
</Relationships>

</file>

<file path=ppt/slides/_rels/slide5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202.png"/>
</Relationships>

</file>

<file path=ppt/slides/_rels/slide53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8045-15009757449005254206.png"/>
 <Relationship Id="rId3" Type="http://schemas.openxmlformats.org/officeDocument/2006/relationships/image" Target="../media/icon208.png"/>
</Relationships>

</file>

<file path=ppt/slides/_rels/slide54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210.png"/>
</Relationships>

</file>

<file path=ppt/slides/_rels/slide55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213.png"/>
</Relationships>

</file>

<file path=ppt/slides/_rels/slide5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8065-15009757455970910217.png"/>
 <Relationship Id="rId3" Type="http://schemas.openxmlformats.org/officeDocument/2006/relationships/image" Target="../media/icon219.png"/>
</Relationships>

</file>

<file path=ppt/slides/_rels/slide5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221.png"/>
</Relationships>

</file>

<file path=ppt/slides/_rels/slide5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224.png"/>
</Relationships>

</file>

<file path=ppt/slides/_rels/slide5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228.png"/>
</Relationships>

</file>

<file path=ppt/slides/_rels/slide6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20.png"/>
</Relationships>

</file>

<file path=ppt/slides/_rels/slide60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8072-15009757465811078232.png"/>
 <Relationship Id="rId3" Type="http://schemas.openxmlformats.org/officeDocument/2006/relationships/image" Target="../media/icon234.png"/>
</Relationships>

</file>

<file path=ppt/slides/_rels/slide61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236.png"/>
</Relationships>

</file>

<file path=ppt/slides/_rels/slide62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239.png"/>
</Relationships>

</file>

<file path=ppt/slides/_rels/slide7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pytanie-2457977-1500975711536857024.png"/>
 <Relationship Id="rId3" Type="http://schemas.openxmlformats.org/officeDocument/2006/relationships/image" Target="../media/icon26.png"/>
</Relationships>

</file>

<file path=ppt/slides/_rels/slide8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28.png"/>
</Relationships>

</file>

<file path=ppt/slides/_rels/slide9.xml.rels><?xml version="1.0" encoding="UTF-8" standalone="yes"?>
<Relationships xmlns="http://schemas.openxmlformats.org/package/2006/relationships">
 <Relationship Id="rId1" Type="http://schemas.openxmlformats.org/officeDocument/2006/relationships/slideLayout" Target="../slideLayouts/slideLayout7.xml"/>
 <Relationship Id="rId2" Type="http://schemas.openxmlformats.org/officeDocument/2006/relationships/image" Target="../media/icon31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619125" y="619125"/>
          <a:ext cx="8667750" cy="8096250"/>
          <a:chOff x="619125" y="619125"/>
          <a:chExt cx="8667750" cy="8096250"/>
        </a:xfrm>
      </p:grpSpPr>
      <p:pic>
        <p:nvPicPr>
          <p:cNvPr id="1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3429000" y="1190625"/>
            <a:ext cx="2266950" cy="381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 rot="0">
            <a:off x="619125" y="619125"/>
            <a:ext cx="7905750" cy="5667375"/>
          </a:xfrm>
          <a:prstGeom prst="rect"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/>
            <a:r>
              <a:rPr b="true" i="false" strike="noStrike" sz="3600" u="none">
                <a:solidFill>
                  <a:srgbClr val="00C8A8"/>
                </a:solidFill>
                <a:latin typeface="Arial"/>
              </a:rPr>
              <a:t><![CDATA[Przykładowa ankieta nt. telefonów komórkowych]]></a:t>
            </a:r>
          </a:p>
          <a:p>
            <a:pPr algn="ctr" fontAlgn="ctr" marL="0" marR="0" indent="0" lvl="0"/>
            <a:r>
              <a:rPr b="false" i="false" strike="noStrike" sz="2000" u="none">
                <a:solidFill>
                  <a:srgbClr val="000000"/>
                </a:solidFill>
                <a:latin typeface="Arial"/>
              </a:rPr>
              <a:t><![CDATA[ ]]></a:t>
            </a:r>
          </a:p>
          <a:p>
            <a:pPr algn="ctr" fontAlgn="ctr" marL="0" marR="0" indent="0" lvl="0"/>
            <a:r>
              <a:rPr b="false" i="false" strike="noStrike" sz="2000" u="none">
                <a:solidFill>
                  <a:srgbClr val="000000"/>
                </a:solidFill>
                <a:latin typeface="Arial"/>
              </a:rPr>
              <a:t><![CDATA[Raport z badania ankietowego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5F5F5"/>
                </a:solidFill>
                <a:latin typeface="Arial"/>
              </a:rPr>
              <a:t><![CDATA[1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676525" y="4286250"/>
            <a:ext cx="381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10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5. Z jakim prawdopodobieństwem polecisz swój telefon znajomemu lub rodzinie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powiedź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0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,9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,9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,4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,7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,97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8,9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,2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7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9,7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8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3,8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9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7,4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0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4,6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11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5. Z jakim prawdopodobieństwem polecisz swój telefon znajomemu lub rodzinie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048250"/>
                <a:gridCol w="2857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Podstawowe wskaźniki statystyczne.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artość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Min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Max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Pierwszy kwartyl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Median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Trzeci kwartyl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Moduł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chylenie std.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.782828859372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5. Z jakim prawdopodobieństwem polecisz swój telefon znajomemu lub rodzinie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12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5. Z jakim prawdopodobieństwem polecisz swój telefon znajomemu lub rodzinie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3228975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13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6. Które z poniższych marek rozważałbyś przy zakupie następnego modelu telefonu komórkowego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5267325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14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15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6.1 Które z poniższych marek rozważałbyś przy zakupie następnego modelu telefonu komórkowego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Appl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Zdecydowanie rozważałbym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2,0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ozważałbym jakby obniżyli cen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2,4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a pewno bym nie rozważał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5,47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6.1 Które z poniższych marek rozważałbyś przy zakupie następnego modelu telefonu komórkowego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16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17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6.2 Które z poniższych marek rozważałbyś przy zakupie następnego modelu telefonu komórkowego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amsung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Zdecydowanie rozważałbym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6,2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ozważałbym jakby obniżyli cen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,7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a pewno bym nie rozważał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3,9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6.2 Które z poniższych marek rozważałbyś przy zakupie następnego modelu telefonu komórkowego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18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19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6.3 Które z poniższych marek rozważałbyś przy zakupie następnego modelu telefonu komórkowego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G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Zdecydowanie rozważałbym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9,0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ozważałbym jakby obniżyli cen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1,51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a pewno bym nie rozważał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9,4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. Czy posiadasz telefon komórkowy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powiedź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Tak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72,1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5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ie wybór tej odpowiedzi kończy ankietę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,8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6.3 Które z poniższych marek rozważałbyś przy zakupie następnego modelu telefonu komórkowego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0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1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6.4 Które z poniższych marek rozważałbyś przy zakupie następnego modelu telefonu komórkowego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HTC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Zdecydowanie rozważałbym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3,71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ozważałbym jakby obniżyli cen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5,7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a pewno bym nie rozważał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0,5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6.4 Które z poniższych marek rozważałbyś przy zakupie następnego modelu telefonu komórkowego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2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3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7. Do jakich czynności najczęściej wykorzystujesz swój telefon? Możesz zaznaczyć co najwyżej trzy odpowiedzi.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powiedź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ykonywanie/odbieranie połączeń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0,7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9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MS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0,0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7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Korzystanie z poczty internetowej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0,2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Przeglądanie stron internetowych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6,0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obienie zdjęć i kręcenie filmów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,2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Gr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7,0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łuchanie muzyki/radi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4,6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Korzystanie z aplikacji mobilnych wymień najczęściej używan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8,2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7. Do jakich czynności najczęściej wykorzystujesz swój telefon? Możesz zaznaczyć co najwyżej trzy odpowiedzi.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4791075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4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382905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5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6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1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ykonywanie/odbieranie połączeń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 ogól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5,1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9,4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0,7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 czasu do czasu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2,0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0,2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2,2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1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7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8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2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MS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 ogól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0,1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7,0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1,3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 czasu do czasu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7,7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4,6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,9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2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29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. Czy posiadasz telefon komórkowy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5267325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0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3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Korzystanie z poczty elektronicznej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 ogól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5,8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1,5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,6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 czasu do czasu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6,4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2,0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4,5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3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1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2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4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Przeglądanie stron internetowych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 ogól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0,1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1,3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2,6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 czasu do czasu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2,1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2,1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1,5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4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3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4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5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obienie zdjęć i kręcenie filmów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 ogól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,9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1,3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0,8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 czasu do czasu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3,4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4,0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3,2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5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5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6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6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łuchanie muzyki/radi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 ogól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2,6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1,3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,6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 czasu do czasu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0,8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3,2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2,1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6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7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8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7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Korzystanie z aplikacji mobilnych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 ogól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1,3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4,5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Rzadk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3,2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 czasu do czasu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,6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7,7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Bardzo częs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3,4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8.7 Jak często wykonujesz poniższe czynnośc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16764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39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2. Jakiej marki jest Twój telefon komórkowy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powiedź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Appl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6,4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HTC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7,5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G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1,3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Motorol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,1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oki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2,6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amsung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5,3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ony Ericsson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,7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Inna jaka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7,7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0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9. Jak ważne są dla Ciebie poniższe czynniki przy podejmowaniu decyzji o zakupie telefonu? Uporządkuj od najważniejszej do najmniej ważnej.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190750"/>
                <a:gridCol w="952500"/>
                <a:gridCol w="952500"/>
                <a:gridCol w="952500"/>
                <a:gridCol w="952500"/>
                <a:gridCol w="952500"/>
                <a:gridCol w="95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powiedź / pozycj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Średnia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Funkcjonalności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9,3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1,8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,8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7,2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2,7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.6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Cen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5,5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6,54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6,3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,0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3,5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.7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Jakość wykonanani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0,3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,8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,5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0,5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1,8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.8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ygląd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1,2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3,31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,5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,07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,8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.1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Mark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3,5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0,5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5,7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,07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3,0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.5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9. Jak ważne są dla Ciebie poniższe czynniki przy podejmowaniu decyzji o zakupie telefonu? Uporządkuj od najważniejszej do najmniej ważnej.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46863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1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0. W Twojej rodzinie, kto korzysta z której funkcj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49911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2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3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0.1 W Twojej rodzinie, kto korzysta z której funkcj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Mąż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Dzwonien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8,0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7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MS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6,47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Internet w telefon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5,0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ie dotycz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,94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0.1 W Twojej rodzinie, kto korzysta z której funkcj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562225" y="1047750"/>
            <a:ext cx="4286250" cy="47625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4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5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0.2 W Twojej rodzinie, kto korzysta z której funkcj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Żon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Dzwonien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4,5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MS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0,44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Internet w telefon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,8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ie dotycz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7,5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0.2 W Twojej rodzinie, kto korzysta z której funkcj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562225" y="1047750"/>
            <a:ext cx="4286250" cy="47625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6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7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0.3 W Twojej rodzinie, kto korzysta z której funkcj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yn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Dzwonien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5,5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MS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9,4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8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Internet w telefon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5,6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ie dotycz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8,7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0.3 W Twojej rodzinie, kto korzysta z której funkcj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562225" y="1047750"/>
            <a:ext cx="4286250" cy="47625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8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49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0.4 W Twojej rodzinie, kto korzysta z której funkcj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Córk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Dzwonien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7,2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MS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3,31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Internet w telefon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4,5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ie dotycz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9,6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2. Jakiej marki jest Twój telefon komórkowy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5267325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0.4 W Twojej rodzinie, kto korzysta z której funkcji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562225" y="1047750"/>
            <a:ext cx="4286250" cy="47625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0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1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1. Ile wydają miesięcznie na abonament Twoi domownicy i jaki był koszt nabycia ich ostatniego telefonu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sp>
        <p:nvSpPr>
          <p:cNvPr id="6" name=""/>
          <p:cNvSpPr txBox="1"/>
          <p:nvPr/>
        </p:nvSpPr>
        <p:spPr>
          <a:xfrm rot="0">
            <a:off x="619125" y="1428750"/>
            <a:ext cx="7905750" cy="952500"/>
          </a:xfrm>
          <a:prstGeom prst="rect"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/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Pytanie otwarte.]]></a:t>
            </a:r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Odpowiedzi dostępne są w raporcie w formacie DOCX.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2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2. Rozdziel punkty na cechy telefonu pod względem ważności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048250"/>
                <a:gridCol w="952500"/>
                <a:gridCol w="952500"/>
                <a:gridCol w="95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powiedź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Średnia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uma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ielkość ekranu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0,4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0.4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38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ag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1,2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1.2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35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Funkcj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8,34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8.3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05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2. Rozdziel punkty na cechy telefonu pod względem ważności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2919413" y="1047750"/>
            <a:ext cx="3390900" cy="4762500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3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4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3. Jeśli masz jakieś fajne selfie zrobione swoim telefonem, prosimy załącz je do kwestionariusza.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sp>
        <p:nvSpPr>
          <p:cNvPr id="6" name=""/>
          <p:cNvSpPr txBox="1"/>
          <p:nvPr/>
        </p:nvSpPr>
        <p:spPr>
          <a:xfrm rot="0">
            <a:off x="619125" y="1428750"/>
            <a:ext cx="7905750" cy="952500"/>
          </a:xfrm>
          <a:prstGeom prst="rect"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/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Załączniki dostępne są do pobrania z systemu.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5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4. Płeć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powiedź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Kobiet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1,7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8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Mężczyzn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8,24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4. Płeć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5267325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6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7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5. Data urodzeni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sp>
        <p:nvSpPr>
          <p:cNvPr id="6" name=""/>
          <p:cNvSpPr txBox="1"/>
          <p:nvPr/>
        </p:nvSpPr>
        <p:spPr>
          <a:xfrm rot="0">
            <a:off x="619125" y="1428750"/>
            <a:ext cx="7905750" cy="952500"/>
          </a:xfrm>
          <a:prstGeom prst="rect"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/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Pytanie otwarte.]]></a:t>
            </a:r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Odpowiedzi dostępne są w raporcie w formacie DOCX.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8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6. Województw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powiedź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dolnoślą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5,7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kujawsko-pomor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8,1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ubel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7,5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ubu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0,7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łódz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,5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małopol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,3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mazowiec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4,3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pol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,27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podkarpac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0,00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0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podla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,5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pomor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0,76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ślą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,8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9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świętokrzy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,7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59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6. Województw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5524500"/>
                <a:gridCol w="952500"/>
                <a:gridCol w="1428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Odpowiedź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Liczba odp.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armińsko-mazur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1,52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ielkopol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4,55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6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zachodniopomorsk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2,27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6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3. Obejrzyj poniższą reklamę telefonu komórkowego i oceń ją na poniższej skali.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3333750"/>
                <a:gridCol w="1238250"/>
                <a:gridCol w="333375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kala lewa (1)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Średnia pozycja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kala prawa (100)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udn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4,3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Ciekawa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Smutna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4,57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Zabawna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ie mówi wiele o reklamowanym telefonie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0,83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Przedstawia dużo informacji o reklamowanym telefonie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iezachęcająca do zakupu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51,72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Zachęcająca do zakupu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6. Województw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5267325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60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61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7. Podaj swój e-mail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sp>
        <p:nvSpPr>
          <p:cNvPr id="6" name=""/>
          <p:cNvSpPr txBox="1"/>
          <p:nvPr/>
        </p:nvSpPr>
        <p:spPr>
          <a:xfrm rot="0">
            <a:off x="619125" y="1428750"/>
            <a:ext cx="7905750" cy="952500"/>
          </a:xfrm>
          <a:prstGeom prst="rect"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/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Pytanie otwarte.]]></a:t>
            </a:r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Odpowiedzi dostępne są w raporcie w formacie DOCX.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62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18. Dochód netto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sp>
        <p:nvSpPr>
          <p:cNvPr id="6" name=""/>
          <p:cNvSpPr txBox="1"/>
          <p:nvPr/>
        </p:nvSpPr>
        <p:spPr>
          <a:xfrm rot="0">
            <a:off x="619125" y="1428750"/>
            <a:ext cx="7905750" cy="952500"/>
          </a:xfrm>
          <a:prstGeom prst="rect"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/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Pytanie otwarte.]]></a:t>
            </a:r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Odpowiedzi dostępne są w raporcie w formacie DOCX.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3. Obejrzyj poniższą reklamę telefonu komórkowego i oceń ją na poniższej skali.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19125" y="1047750"/>
            <a:ext cx="7905750" cy="3609975"/>
          </a:xfrm>
          <a:prstGeom prst="rect">
            <a:avLst/>
          </a:prstGeom>
        </p:spPr>
      </p:pic>
      <p:graphicFrame>
        <p:nvGraphicFramePr>
          <p:cNvPr id="3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4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5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7]]></a:t>
            </a:r>
          </a:p>
        </p:txBody>
      </p:sp>
      <p:pic>
        <p:nvPicPr>
          <p:cNvPr id="6" name="Webankieta.pl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8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4. Dlaczego zdecydowałeś/aś się właśnie na telefon marki [ANS_2]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sp>
        <p:nvSpPr>
          <p:cNvPr id="6" name=""/>
          <p:cNvSpPr txBox="1"/>
          <p:nvPr/>
        </p:nvSpPr>
        <p:spPr>
          <a:xfrm rot="0">
            <a:off x="619125" y="1428750"/>
            <a:ext cx="7905750" cy="952500"/>
          </a:xfrm>
          <a:prstGeom prst="rect"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/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Pytanie otwarte.]]></a:t>
            </a:r>
          </a:p>
          <a:p>
            <a:pPr algn="ctr" fontAlgn="ctr" marL="0" marR="0" indent="0" lvl="0"/>
            <a:r>
              <a:rPr b="false" i="false" strike="noStrike" sz="1800" u="none">
                <a:solidFill>
                  <a:srgbClr val="000000"/>
                </a:solidFill>
                <a:latin typeface="Arial"/>
              </a:rPr>
              <a:t><![CDATA[Odpowiedzi dostępne są w raporcie w formacie DOCX.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85750"/>
          <a:ext cx="9163050" cy="6829425"/>
          <a:chOff x="0" y="285750"/>
          <a:chExt cx="9163050" cy="6829425"/>
        </a:xfrm>
      </p:grpSpPr>
      <p:graphicFrame>
        <p:nvGraphicFramePr>
          <p:cNvPr id="1" name="" descr=""/>
          <p:cNvGraphicFramePr>
            <a:graphicFrameLocks noGrp="1"/>
          </p:cNvGraphicFramePr>
          <p:nvPr/>
        </p:nvGraphicFramePr>
        <p:xfrm>
          <a:off x="0" y="6238875"/>
          <a:ext cx="9163050" cy="0"/>
        </p:xfrm>
        <a:graphic>
          <a:graphicData uri="http://schemas.openxmlformats.org/drawingml/2006/table">
            <a:tbl>
              <a:tblPr firstRow="1" bandRow="1"/>
              <a:tblGrid>
                <a:gridCol w="9163050"/>
              </a:tblGrid>
              <a:tr h="6667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000" u="none">
                          <a:solidFill>
                            <a:srgbClr val="000000"/>
                          </a:solidFill>
                          <a:latin typeface="Calibri"/>
                        </a:rPr>
                        <a:t><![CDATA[ 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003952"/>
                    </a:solidFill>
                  </a:tcPr>
                </a:tc>
              </a:tr>
            </a:tbl>
          </a:graphicData>
        </a:graphic>
      </p:graphicFrame>
      <p:sp>
        <p:nvSpPr>
          <p:cNvPr id="2" name=""/>
          <p:cNvSpPr txBox="1"/>
          <p:nvPr/>
        </p:nvSpPr>
        <p:spPr>
          <a:xfrm rot="0">
            <a:off x="1238250" y="6429375"/>
            <a:ext cx="666750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Przykładowa ankieta nt. telefonów komórkowych]]></a:t>
            </a:r>
          </a:p>
        </p:txBody>
      </p:sp>
      <p:sp>
        <p:nvSpPr>
          <p:cNvPr id="3" name=""/>
          <p:cNvSpPr txBox="1"/>
          <p:nvPr/>
        </p:nvSpPr>
        <p:spPr>
          <a:xfrm rot="0">
            <a:off x="8191500" y="6429375"/>
            <a:ext cx="476250" cy="285750"/>
          </a:xfrm>
          <a:prstGeom prst="rect"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/>
            <a:r>
              <a:rPr b="false" i="false" strike="noStrike" sz="1200" u="none">
                <a:solidFill>
                  <a:srgbClr val="FFFFFF"/>
                </a:solidFill>
                <a:latin typeface="Arial"/>
              </a:rPr>
              <a:t><![CDATA[9]]></a:t>
            </a:r>
          </a:p>
        </p:txBody>
      </p:sp>
      <p:pic>
        <p:nvPicPr>
          <p:cNvPr id="4" name="Webankieta.pl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66750" y="6305550"/>
            <a:ext cx="523875" cy="523875"/>
          </a:xfrm>
          <a:prstGeom prst="rect">
            <a:avLst/>
          </a:prstGeom>
        </p:spPr>
      </p:pic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619125" y="285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2635250"/>
                <a:gridCol w="2635250"/>
                <a:gridCol w="2635250"/>
              </a:tblGrid>
              <a:tr h="809625">
                <a:tc gridSpan="3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2000" u="none">
                          <a:solidFill>
                            <a:srgbClr val="00C8A8"/>
                          </a:solidFill>
                          <a:latin typeface="Arial"/>
                        </a:rPr>
                        <a:t><![CDATA[5. Z jakim prawdopodobieństwem polecisz swój telefon znajomemu lub rodzinie?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" descr=""/>
          <p:cNvGraphicFramePr>
            <a:graphicFrameLocks noGrp="1"/>
          </p:cNvGraphicFramePr>
          <p:nvPr/>
        </p:nvGraphicFramePr>
        <p:xfrm>
          <a:off x="619125" y="1047750"/>
          <a:ext cx="7905750" cy="0"/>
        </p:xfrm>
        <a:graphic>
          <a:graphicData uri="http://schemas.openxmlformats.org/drawingml/2006/table">
            <a:tbl>
              <a:tblPr firstRow="1" bandRow="1"/>
              <a:tblGrid>
                <a:gridCol w="6953250"/>
                <a:gridCol w="952500"/>
              </a:tblGrid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Wskaźnik NPS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tru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-2,24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31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Promotorz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2,09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C0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Neutralni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3,58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5F5F5"/>
                    </a:solidFill>
                  </a:tcPr>
                </a:tc>
              </a:tr>
              <a:tr h="36195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base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Krytycy]]></a:t>
                      </a:r>
                    </a:p>
                  </a:txBody>
                  <a:tcPr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ctr" fontAlgn="ctr" marL="0" marR="0" indent="0" lvl="0"/>
                      <a:r>
                        <a:rPr b="false" i="false" strike="noStrike" sz="1400" u="none">
                          <a:solidFill>
                            <a:srgbClr val="000000"/>
                          </a:solidFill>
                          <a:latin typeface="Arial"/>
                        </a:rPr>
                        <a:t><![CDATA[34,33%]]></a:t>
                      </a:r>
                    </a:p>
                  </a:txBody>
                  <a:tcPr anchor="ctr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
<Relationships xmlns="http://schemas.openxmlformats.org/package/2006/relationships"/>
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Webankieta.pl</dc:creator>
  <cp:lastModifiedBy>Unknown Creator</cp:lastModifiedBy>
  <dcterms:created xsi:type="dcterms:W3CDTF">2017-07-25T09:41:49Z</dcterms:created>
  <dcterms:modified xsi:type="dcterms:W3CDTF">2017-07-25T09:41:49Z</dcterms:modified>
  <dc:title>Untitled Presentation</dc:title>
  <dc:description/>
  <dc:subject/>
  <cp:keywords/>
  <cp:category/>
</cp:coreProperties>
</file>